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56" r:id="rId2"/>
    <p:sldId id="267" r:id="rId3"/>
    <p:sldId id="270" r:id="rId4"/>
    <p:sldId id="259" r:id="rId5"/>
    <p:sldId id="269" r:id="rId6"/>
    <p:sldId id="264" r:id="rId7"/>
    <p:sldId id="261" r:id="rId8"/>
    <p:sldId id="272" r:id="rId9"/>
    <p:sldId id="258" r:id="rId10"/>
    <p:sldId id="271" r:id="rId11"/>
    <p:sldId id="262" r:id="rId12"/>
    <p:sldId id="265" r:id="rId13"/>
    <p:sldId id="266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71" autoAdjust="0"/>
  </p:normalViewPr>
  <p:slideViewPr>
    <p:cSldViewPr>
      <p:cViewPr varScale="1">
        <p:scale>
          <a:sx n="66" d="100"/>
          <a:sy n="66" d="100"/>
        </p:scale>
        <p:origin x="-19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023AC-9706-46EF-B3BD-F6F868BF5A0C}" type="datetimeFigureOut">
              <a:rPr lang="hr-HR" smtClean="0"/>
              <a:t>31.8.2013.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485AB-9ACD-4308-905E-57D49B429A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249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85AB-9ACD-4308-905E-57D49B429A3B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70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85AB-9ACD-4308-905E-57D49B429A3B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8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85AB-9ACD-4308-905E-57D49B429A3B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733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85AB-9ACD-4308-905E-57D49B429A3B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91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85AB-9ACD-4308-905E-57D49B429A3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88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233579" y="3983122"/>
            <a:ext cx="2902581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599199" y="5119206"/>
            <a:ext cx="2341762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2B2F186-08AE-443A-8983-84ECA2759C43}" type="datetimeFigureOut">
              <a:rPr lang="hr-HR" smtClean="0"/>
              <a:t>31.8.2013.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324195" y="4186567"/>
            <a:ext cx="2417392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23E79B4-84C7-4A00-8A9B-69A4A2F42C43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F186-08AE-443A-8983-84ECA2759C43}" type="datetimeFigureOut">
              <a:rPr lang="hr-HR" smtClean="0"/>
              <a:t>31.8.2013.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9B4-84C7-4A00-8A9B-69A4A2F42C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F186-08AE-443A-8983-84ECA2759C43}" type="datetimeFigureOut">
              <a:rPr lang="hr-HR" smtClean="0"/>
              <a:t>31.8.2013.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9B4-84C7-4A00-8A9B-69A4A2F42C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0649"/>
            <a:ext cx="8041440" cy="1008111"/>
          </a:xfrm>
        </p:spPr>
        <p:txBody>
          <a:bodyPr/>
          <a:lstStyle/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6805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237312"/>
            <a:ext cx="2133600" cy="365125"/>
          </a:xfrm>
        </p:spPr>
        <p:txBody>
          <a:bodyPr/>
          <a:lstStyle/>
          <a:p>
            <a:fld id="{02B2F186-08AE-443A-8983-84ECA2759C43}" type="datetimeFigureOut">
              <a:rPr lang="hr-HR" smtClean="0"/>
              <a:t>31.8.2013.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237312"/>
            <a:ext cx="2133600" cy="365125"/>
          </a:xfrm>
        </p:spPr>
        <p:txBody>
          <a:bodyPr/>
          <a:lstStyle/>
          <a:p>
            <a:fld id="{423E79B4-84C7-4A00-8A9B-69A4A2F42C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F186-08AE-443A-8983-84ECA2759C43}" type="datetimeFigureOut">
              <a:rPr lang="hr-HR" smtClean="0"/>
              <a:t>31.8.2013.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9B4-84C7-4A00-8A9B-69A4A2F42C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F186-08AE-443A-8983-84ECA2759C43}" type="datetimeFigureOut">
              <a:rPr lang="hr-HR" smtClean="0"/>
              <a:t>31.8.2013.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9B4-84C7-4A00-8A9B-69A4A2F42C4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F186-08AE-443A-8983-84ECA2759C43}" type="datetimeFigureOut">
              <a:rPr lang="hr-HR" smtClean="0"/>
              <a:t>31.8.2013.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9B4-84C7-4A00-8A9B-69A4A2F42C43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F186-08AE-443A-8983-84ECA2759C43}" type="datetimeFigureOut">
              <a:rPr lang="hr-HR" smtClean="0"/>
              <a:t>31.8.2013.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9B4-84C7-4A00-8A9B-69A4A2F42C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F186-08AE-443A-8983-84ECA2759C43}" type="datetimeFigureOut">
              <a:rPr lang="hr-HR" smtClean="0"/>
              <a:t>31.8.2013.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9B4-84C7-4A00-8A9B-69A4A2F42C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F186-08AE-443A-8983-84ECA2759C43}" type="datetimeFigureOut">
              <a:rPr lang="hr-HR" smtClean="0"/>
              <a:t>31.8.2013.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9B4-84C7-4A00-8A9B-69A4A2F42C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F186-08AE-443A-8983-84ECA2759C43}" type="datetimeFigureOut">
              <a:rPr lang="hr-HR" smtClean="0"/>
              <a:t>31.8.2013.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9B4-84C7-4A00-8A9B-69A4A2F42C4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2B2F186-08AE-443A-8983-84ECA2759C43}" type="datetimeFigureOut">
              <a:rPr lang="hr-HR" smtClean="0"/>
              <a:t>31.8.2013.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23E79B4-84C7-4A00-8A9B-69A4A2F42C4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Workflow API and workflow services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case study of biodiversity analysis using Windows Workflow Foundation</a:t>
            </a:r>
            <a:endParaRPr lang="hr-HR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 rot="20512980">
            <a:off x="300132" y="3768764"/>
            <a:ext cx="2472159" cy="1799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dirty="0" smtClean="0"/>
              <a:t>Boris Milašinović</a:t>
            </a:r>
          </a:p>
          <a:p>
            <a:r>
              <a:rPr lang="en-US" sz="1600" dirty="0" smtClean="0"/>
              <a:t>Faculty of Electrical Engineering and Computing</a:t>
            </a:r>
            <a:br>
              <a:rPr lang="en-US" sz="1600" dirty="0" smtClean="0"/>
            </a:br>
            <a:r>
              <a:rPr lang="en-US" sz="1400" dirty="0" smtClean="0"/>
              <a:t>University of Zagreb, Croatia</a:t>
            </a:r>
            <a:endParaRPr lang="en-US" sz="14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139427" y="5805264"/>
            <a:ext cx="7848872" cy="431601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Software Engineering: Computer Science Education and Research Cooperation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13th Workshop,  </a:t>
            </a:r>
            <a:r>
              <a:rPr lang="en-US" sz="1200" dirty="0" err="1" smtClean="0">
                <a:solidFill>
                  <a:schemeClr val="bg1"/>
                </a:solidFill>
              </a:rPr>
              <a:t>Bansko</a:t>
            </a:r>
            <a:r>
              <a:rPr lang="en-US" sz="1200" dirty="0" smtClean="0">
                <a:solidFill>
                  <a:schemeClr val="bg1"/>
                </a:solidFill>
              </a:rPr>
              <a:t>, Bulgaria, August</a:t>
            </a:r>
            <a:r>
              <a:rPr lang="hr-HR" sz="1200" dirty="0" smtClean="0">
                <a:solidFill>
                  <a:schemeClr val="bg1"/>
                </a:solidFill>
              </a:rPr>
              <a:t> 25</a:t>
            </a:r>
            <a:r>
              <a:rPr lang="en-US" sz="1200" dirty="0" smtClean="0">
                <a:solidFill>
                  <a:schemeClr val="bg1"/>
                </a:solidFill>
              </a:rPr>
              <a:t> –September</a:t>
            </a:r>
            <a:r>
              <a:rPr lang="hr-HR" sz="1200" smtClean="0">
                <a:solidFill>
                  <a:schemeClr val="bg1"/>
                </a:solidFill>
              </a:rPr>
              <a:t> 1,</a:t>
            </a:r>
            <a:r>
              <a:rPr lang="en-US" sz="120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667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been done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Core GIS calculation extracted to separate library referenced by the workflow project</a:t>
            </a:r>
          </a:p>
          <a:p>
            <a:r>
              <a:rPr lang="en-US" dirty="0" smtClean="0"/>
              <a:t>Workflow project contains </a:t>
            </a:r>
          </a:p>
          <a:p>
            <a:pPr lvl="1"/>
            <a:r>
              <a:rPr lang="en-US" dirty="0" smtClean="0"/>
              <a:t>Composite activity for logging and benchmarking + try/catch</a:t>
            </a:r>
          </a:p>
          <a:p>
            <a:pPr lvl="1"/>
            <a:r>
              <a:rPr lang="en-US" dirty="0" smtClean="0"/>
              <a:t>10-15 rather simple custom activities (20-100 lines of code)</a:t>
            </a:r>
          </a:p>
          <a:p>
            <a:pPr lvl="1"/>
            <a:r>
              <a:rPr lang="en-US" dirty="0" smtClean="0"/>
              <a:t>A few custom activities designed as mini workflows consisting of built-in activities and custom ones</a:t>
            </a:r>
          </a:p>
          <a:p>
            <a:pPr lvl="1"/>
            <a:r>
              <a:rPr lang="en-US" dirty="0" smtClean="0"/>
              <a:t>2 main workflows: </a:t>
            </a:r>
          </a:p>
          <a:p>
            <a:pPr lvl="2"/>
            <a:r>
              <a:rPr lang="en-US" dirty="0" err="1" smtClean="0"/>
              <a:t>EcologicalNiche.xaml</a:t>
            </a:r>
            <a:endParaRPr lang="en-US" dirty="0" smtClean="0"/>
          </a:p>
          <a:p>
            <a:pPr lvl="2"/>
            <a:r>
              <a:rPr lang="en-US" dirty="0" err="1" smtClean="0"/>
              <a:t>BioDiversityWorkflow.xaml</a:t>
            </a:r>
            <a:endParaRPr lang="en-US" dirty="0" smtClean="0"/>
          </a:p>
          <a:p>
            <a:r>
              <a:rPr lang="en-US" dirty="0" smtClean="0"/>
              <a:t>Used in a separate workflow (web) service project</a:t>
            </a:r>
          </a:p>
          <a:p>
            <a:pPr lvl="1"/>
            <a:r>
              <a:rPr lang="en-US" dirty="0" smtClean="0"/>
              <a:t>can be used from an application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752528" cy="904205"/>
          </a:xfrm>
        </p:spPr>
        <p:txBody>
          <a:bodyPr/>
          <a:lstStyle/>
          <a:p>
            <a:r>
              <a:rPr lang="en-US" sz="3600" dirty="0" smtClean="0"/>
              <a:t>Exposing workflow as a web service</a:t>
            </a:r>
            <a:endParaRPr lang="en-US" sz="3600" dirty="0"/>
          </a:p>
        </p:txBody>
      </p:sp>
      <p:sp>
        <p:nvSpPr>
          <p:cNvPr id="10" name="Rezervirano mjesto sadržaja 9"/>
          <p:cNvSpPr>
            <a:spLocks noGrp="1"/>
          </p:cNvSpPr>
          <p:nvPr>
            <p:ph sz="quarter" idx="14"/>
          </p:nvPr>
        </p:nvSpPr>
        <p:spPr>
          <a:xfrm>
            <a:off x="3995936" y="1196752"/>
            <a:ext cx="4968552" cy="52565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Precisely WCF service so does not need to be HTTP(S) protocol</a:t>
            </a:r>
          </a:p>
          <a:p>
            <a:pPr lvl="1"/>
            <a:r>
              <a:rPr lang="en-US" dirty="0" smtClean="0"/>
              <a:t>WCF service contract shared or WSDL can be generated</a:t>
            </a:r>
          </a:p>
          <a:p>
            <a:r>
              <a:rPr lang="en-US" i="1" dirty="0" err="1" smtClean="0"/>
              <a:t>PickActivity</a:t>
            </a:r>
            <a:r>
              <a:rPr lang="en-US" dirty="0" smtClean="0"/>
              <a:t> with many branches</a:t>
            </a:r>
          </a:p>
          <a:p>
            <a:pPr lvl="1"/>
            <a:r>
              <a:rPr lang="en-US" dirty="0" smtClean="0"/>
              <a:t>Branches wait for invocation of a method from WCF service</a:t>
            </a:r>
          </a:p>
          <a:p>
            <a:pPr lvl="1"/>
            <a:r>
              <a:rPr lang="en-US" dirty="0" smtClean="0"/>
              <a:t>start new instance or continues an existing one</a:t>
            </a:r>
          </a:p>
          <a:p>
            <a:pPr lvl="1"/>
            <a:r>
              <a:rPr lang="en-US" dirty="0" smtClean="0"/>
              <a:t>common (initial) code before </a:t>
            </a:r>
            <a:r>
              <a:rPr lang="en-US" i="1" dirty="0" err="1" smtClean="0"/>
              <a:t>PickActivity</a:t>
            </a:r>
            <a:r>
              <a:rPr lang="en-US" dirty="0" smtClean="0"/>
              <a:t> executed every time new instance is created</a:t>
            </a:r>
          </a:p>
          <a:p>
            <a:pPr lvl="1"/>
            <a:r>
              <a:rPr lang="en-US" dirty="0" smtClean="0"/>
              <a:t>Trigger – Action pattern</a:t>
            </a:r>
          </a:p>
          <a:p>
            <a:pPr lvl="2"/>
            <a:r>
              <a:rPr lang="en-US" dirty="0" smtClean="0"/>
              <a:t>Trigger: receive and send response</a:t>
            </a:r>
          </a:p>
          <a:p>
            <a:pPr lvl="2"/>
            <a:r>
              <a:rPr lang="en-US" dirty="0" smtClean="0"/>
              <a:t>Action: run after response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730749" cy="355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375932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1619672" y="3458198"/>
            <a:ext cx="1584176" cy="720080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690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Problems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51125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Not so easy to learn</a:t>
            </a:r>
            <a:r>
              <a:rPr lang="hr-HR" dirty="0" smtClean="0"/>
              <a:t> WF</a:t>
            </a:r>
            <a:r>
              <a:rPr lang="en-US" dirty="0" smtClean="0"/>
              <a:t> and some initial effort is needed to become familiar with the tool</a:t>
            </a:r>
          </a:p>
          <a:p>
            <a:r>
              <a:rPr lang="en-US" dirty="0" smtClean="0"/>
              <a:t>Demanding GUI (relatively fast computer needed)</a:t>
            </a:r>
          </a:p>
          <a:p>
            <a:r>
              <a:rPr lang="en-US" dirty="0" smtClean="0"/>
              <a:t>Rectangular design, quite large and wide, not printable</a:t>
            </a:r>
          </a:p>
          <a:p>
            <a:r>
              <a:rPr lang="en-US" dirty="0" smtClean="0"/>
              <a:t>Declarative code</a:t>
            </a:r>
          </a:p>
          <a:p>
            <a:pPr lvl="1"/>
            <a:r>
              <a:rPr lang="en-US" dirty="0" smtClean="0"/>
              <a:t>Error in </a:t>
            </a:r>
            <a:r>
              <a:rPr lang="en-US" dirty="0" err="1" smtClean="0"/>
              <a:t>xaml</a:t>
            </a:r>
            <a:r>
              <a:rPr lang="en-US" dirty="0" smtClean="0"/>
              <a:t> can cause visual design to fail</a:t>
            </a:r>
          </a:p>
          <a:p>
            <a:pPr lvl="1"/>
            <a:r>
              <a:rPr lang="en-US" dirty="0" smtClean="0"/>
              <a:t>Error descriptions and debugging not so clear like in „normal” code</a:t>
            </a:r>
          </a:p>
          <a:p>
            <a:pPr lvl="1"/>
            <a:r>
              <a:rPr lang="en-US" dirty="0" smtClean="0"/>
              <a:t>Dependency graph not correct if project referenced only in </a:t>
            </a:r>
            <a:r>
              <a:rPr lang="en-US" dirty="0" err="1" smtClean="0"/>
              <a:t>xaml</a:t>
            </a:r>
            <a:endParaRPr lang="en-US" dirty="0" smtClean="0"/>
          </a:p>
          <a:p>
            <a:pPr lvl="1"/>
            <a:r>
              <a:rPr lang="en-US" dirty="0" smtClean="0"/>
              <a:t>Refactoring is painful</a:t>
            </a:r>
          </a:p>
          <a:p>
            <a:pPr lvl="2"/>
            <a:r>
              <a:rPr lang="en-US" dirty="0" smtClean="0"/>
              <a:t>changing activity name, namespace or parameter name does not make changes in </a:t>
            </a:r>
            <a:r>
              <a:rPr lang="en-US" dirty="0" err="1" smtClean="0"/>
              <a:t>xaml</a:t>
            </a:r>
            <a:r>
              <a:rPr lang="en-US" dirty="0" smtClean="0"/>
              <a:t> file</a:t>
            </a:r>
          </a:p>
          <a:p>
            <a:pPr lvl="2"/>
            <a:r>
              <a:rPr lang="en-US" dirty="0" smtClean="0"/>
              <a:t>Removing a parameter from a custom activity does not update </a:t>
            </a:r>
            <a:r>
              <a:rPr lang="en-US" dirty="0" err="1" smtClean="0"/>
              <a:t>xaml</a:t>
            </a:r>
            <a:r>
              <a:rPr lang="en-US" dirty="0" smtClean="0"/>
              <a:t> file – changes have to be done manually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xaml</a:t>
            </a:r>
            <a:r>
              <a:rPr lang="hr-HR" dirty="0" smtClean="0"/>
              <a:t> file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31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Conclusion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WF (or similar workflow engine) is very useful</a:t>
            </a:r>
          </a:p>
          <a:p>
            <a:pPr lvl="1"/>
            <a:r>
              <a:rPr lang="en-US" dirty="0" smtClean="0"/>
              <a:t>Visualize a process</a:t>
            </a:r>
          </a:p>
          <a:p>
            <a:pPr lvl="1"/>
            <a:r>
              <a:rPr lang="en-US" dirty="0" smtClean="0"/>
              <a:t>Helps layering application</a:t>
            </a:r>
          </a:p>
          <a:p>
            <a:pPr lvl="1"/>
            <a:r>
              <a:rPr lang="en-US" dirty="0" smtClean="0"/>
              <a:t>Offers easy use from an application  or advanced scenarios with web services</a:t>
            </a:r>
          </a:p>
          <a:p>
            <a:pPr lvl="1"/>
            <a:r>
              <a:rPr lang="en-US" dirty="0" smtClean="0"/>
              <a:t>Enables flowchart design</a:t>
            </a:r>
          </a:p>
          <a:p>
            <a:pPr lvl="1"/>
            <a:r>
              <a:rPr lang="en-US" dirty="0" smtClean="0"/>
              <a:t>Ease changing order of a execution (drag &amp; drop and visual design)</a:t>
            </a:r>
          </a:p>
          <a:p>
            <a:pPr lvl="1"/>
            <a:r>
              <a:rPr lang="en-US" dirty="0" smtClean="0"/>
              <a:t>Activities </a:t>
            </a:r>
            <a:r>
              <a:rPr lang="hr-HR" dirty="0" smtClean="0"/>
              <a:t>are </a:t>
            </a:r>
            <a:r>
              <a:rPr lang="en-US" dirty="0" smtClean="0"/>
              <a:t>well defined with input/output parameters and easy to test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… but still have some teething troubles</a:t>
            </a:r>
          </a:p>
          <a:p>
            <a:pPr lvl="1"/>
            <a:r>
              <a:rPr lang="en-US" dirty="0" smtClean="0"/>
              <a:t>…but (in personal opinion) have bright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workflow?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automation of a business process, in whole or part, during which documents, information or tasks are passed from one participant to another for action, according to a set of procedural rules.</a:t>
            </a:r>
          </a:p>
          <a:p>
            <a:pPr lvl="2"/>
            <a:r>
              <a:rPr lang="en-GB" dirty="0" smtClean="0"/>
              <a:t>[Workflow Management Coalition, Terminology &amp; Glossary, Document Number WFMC-TC-1011]</a:t>
            </a:r>
          </a:p>
          <a:p>
            <a:r>
              <a:rPr lang="en-GB" dirty="0" smtClean="0"/>
              <a:t>Why workflow?</a:t>
            </a:r>
          </a:p>
          <a:p>
            <a:pPr lvl="1"/>
            <a:r>
              <a:rPr lang="en-GB" dirty="0" smtClean="0"/>
              <a:t>Not (only) coding activities but orchestrating them and gluing together</a:t>
            </a:r>
          </a:p>
          <a:p>
            <a:r>
              <a:rPr lang="en-GB" dirty="0" smtClean="0"/>
              <a:t>Usually people associate workflows with </a:t>
            </a:r>
          </a:p>
          <a:p>
            <a:pPr lvl="1"/>
            <a:r>
              <a:rPr lang="en-GB" dirty="0" smtClean="0"/>
              <a:t>big automated systems</a:t>
            </a:r>
          </a:p>
          <a:p>
            <a:pPr lvl="1"/>
            <a:r>
              <a:rPr lang="en-GB" dirty="0" smtClean="0"/>
              <a:t>various document management systems with many users</a:t>
            </a:r>
          </a:p>
          <a:p>
            <a:pPr lvl="1"/>
            <a:r>
              <a:rPr lang="en-GB" dirty="0" smtClean="0"/>
              <a:t>various BPM tools</a:t>
            </a:r>
          </a:p>
          <a:p>
            <a:pPr lvl="1"/>
            <a:r>
              <a:rPr lang="en-GB" dirty="0" smtClean="0"/>
              <a:t>But… </a:t>
            </a:r>
            <a:r>
              <a:rPr lang="en-GB" dirty="0"/>
              <a:t>nothing of that </a:t>
            </a:r>
            <a:r>
              <a:rPr lang="hr-HR" dirty="0" smtClean="0"/>
              <a:t>i</a:t>
            </a:r>
            <a:r>
              <a:rPr lang="en-GB" dirty="0" smtClean="0"/>
              <a:t>n this case study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0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context</a:t>
            </a:r>
            <a:r>
              <a:rPr lang="hr-HR" dirty="0" smtClean="0"/>
              <a:t> -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simplified description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Input: </a:t>
            </a:r>
          </a:p>
          <a:p>
            <a:pPr lvl="1"/>
            <a:r>
              <a:rPr lang="en-US" dirty="0" smtClean="0"/>
              <a:t>geocoded findings of floristic species filtered according to various (and in future expandable) filters</a:t>
            </a:r>
          </a:p>
          <a:p>
            <a:pPr lvl="1"/>
            <a:r>
              <a:rPr lang="en-US" dirty="0" smtClean="0"/>
              <a:t>an ESRI GIS layer: shape file with polygons and dbf file with additional information (attributes) for each polygon</a:t>
            </a:r>
          </a:p>
          <a:p>
            <a:r>
              <a:rPr lang="en-US" dirty="0" smtClean="0"/>
              <a:t>Calculation:</a:t>
            </a:r>
          </a:p>
          <a:p>
            <a:pPr lvl="1"/>
            <a:r>
              <a:rPr lang="en-US" dirty="0" smtClean="0"/>
              <a:t>Determine which findings belong to which polygon</a:t>
            </a:r>
          </a:p>
          <a:p>
            <a:pPr lvl="1"/>
            <a:r>
              <a:rPr lang="en-US" dirty="0" smtClean="0"/>
              <a:t>Calculate biodiversity and ecological niche for a polygon and/or set of polygons having same attribute value</a:t>
            </a:r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Create new dbf file extended with calculated data</a:t>
            </a:r>
          </a:p>
          <a:p>
            <a:pPr lvl="1"/>
            <a:r>
              <a:rPr lang="en-US" dirty="0" smtClean="0"/>
              <a:t>Create result matrices (ecological niche, biodiversity data, taxa data, additional data...)</a:t>
            </a:r>
          </a:p>
        </p:txBody>
      </p:sp>
    </p:spTree>
    <p:extLst>
      <p:ext uri="{BB962C8B-B14F-4D97-AF65-F5344CB8AC3E}">
        <p14:creationId xmlns:p14="http://schemas.microsoft.com/office/powerpoint/2010/main" val="7704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 and ecological niche analysis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Ecological niche analysis</a:t>
            </a:r>
          </a:p>
          <a:p>
            <a:pPr lvl="1"/>
            <a:r>
              <a:rPr lang="en-US" dirty="0" smtClean="0"/>
              <a:t>Species distribution - find in how many polygons (of the same GIS attribute) a species is present</a:t>
            </a:r>
          </a:p>
          <a:p>
            <a:r>
              <a:rPr lang="en-US" dirty="0" smtClean="0"/>
              <a:t>Biodiversity analysis</a:t>
            </a:r>
          </a:p>
          <a:p>
            <a:pPr lvl="1"/>
            <a:r>
              <a:rPr lang="en-US" dirty="0" smtClean="0"/>
              <a:t>α – diversity: number of different species in an area</a:t>
            </a:r>
          </a:p>
          <a:p>
            <a:pPr lvl="1"/>
            <a:r>
              <a:rPr lang="en-US" dirty="0" smtClean="0"/>
              <a:t>Research intensity: Number of findings of each finding source per spatial unit (single polygon and/or GIS attribute consisting of multiple polygons)</a:t>
            </a:r>
          </a:p>
          <a:p>
            <a:pPr lvl="1"/>
            <a:r>
              <a:rPr lang="en-US" dirty="0" smtClean="0"/>
              <a:t>Categories data</a:t>
            </a:r>
          </a:p>
          <a:p>
            <a:pPr lvl="2"/>
            <a:r>
              <a:rPr lang="en-US" dirty="0" smtClean="0"/>
              <a:t>F(p, V) = N where V is one of possible values in a category (e.g. an ecological index) =&gt; N species in polygon p have value V</a:t>
            </a:r>
          </a:p>
        </p:txBody>
      </p:sp>
    </p:spTree>
    <p:extLst>
      <p:ext uri="{BB962C8B-B14F-4D97-AF65-F5344CB8AC3E}">
        <p14:creationId xmlns:p14="http://schemas.microsoft.com/office/powerpoint/2010/main" val="32034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Workflow?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1" y="1484784"/>
            <a:ext cx="8176185" cy="4680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Visualizing the code</a:t>
            </a:r>
          </a:p>
          <a:p>
            <a:pPr lvl="1"/>
            <a:r>
              <a:rPr lang="en-US" dirty="0" smtClean="0"/>
              <a:t>Frequent changes of order during development</a:t>
            </a:r>
          </a:p>
          <a:p>
            <a:pPr lvl="2"/>
            <a:r>
              <a:rPr lang="en-US" dirty="0" smtClean="0"/>
              <a:t>Especially hard when parts of code are run in parallel =&gt; drag &amp; drop</a:t>
            </a:r>
          </a:p>
          <a:p>
            <a:pPr lvl="1"/>
            <a:r>
              <a:rPr lang="en-US" dirty="0" smtClean="0"/>
              <a:t>Result set depends on user’s permission and input criteria</a:t>
            </a:r>
          </a:p>
          <a:p>
            <a:pPr lvl="2"/>
            <a:r>
              <a:rPr lang="en-US" dirty="0" smtClean="0"/>
              <a:t>many (hard to read) if-else/switch parts of code =&gt; flowchart</a:t>
            </a:r>
          </a:p>
          <a:p>
            <a:r>
              <a:rPr lang="en-US" dirty="0" smtClean="0"/>
              <a:t>Logging, benchmarking, robustness</a:t>
            </a:r>
          </a:p>
          <a:p>
            <a:pPr lvl="1"/>
            <a:r>
              <a:rPr lang="en-US" dirty="0" smtClean="0"/>
              <a:t>Try-catch blocks with stopwatch/log code before and after =&gt; composite activities</a:t>
            </a:r>
          </a:p>
          <a:p>
            <a:pPr lvl="1"/>
            <a:r>
              <a:rPr lang="en-US" dirty="0" smtClean="0"/>
              <a:t>Continuation depends on an activity success/failure</a:t>
            </a:r>
          </a:p>
          <a:p>
            <a:r>
              <a:rPr lang="en-US" dirty="0" smtClean="0"/>
              <a:t>Activities with many input and output arguments</a:t>
            </a:r>
          </a:p>
          <a:p>
            <a:pPr lvl="1"/>
            <a:r>
              <a:rPr lang="en-US" dirty="0" smtClean="0"/>
              <a:t>using C# out/ref for parameters?</a:t>
            </a:r>
          </a:p>
          <a:p>
            <a:pPr lvl="1"/>
            <a:r>
              <a:rPr lang="en-US" dirty="0" smtClean="0"/>
              <a:t>many new classes used only once? </a:t>
            </a:r>
          </a:p>
          <a:p>
            <a:r>
              <a:rPr lang="en-US" dirty="0" smtClean="0"/>
              <a:t>Layering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35548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Windows Workflow Foundation?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one (from too many others) that easily plugs into environment and existing code</a:t>
            </a:r>
          </a:p>
          <a:p>
            <a:r>
              <a:rPr lang="en-US" dirty="0" smtClean="0"/>
              <a:t>Windows Workflow Foundation (WF)</a:t>
            </a:r>
          </a:p>
          <a:p>
            <a:pPr lvl="1"/>
            <a:r>
              <a:rPr lang="en-US" dirty="0" smtClean="0"/>
              <a:t>workflow engine and API integrated in .NET</a:t>
            </a:r>
          </a:p>
          <a:p>
            <a:pPr lvl="2"/>
            <a:r>
              <a:rPr lang="en-US" dirty="0" smtClean="0"/>
              <a:t>differs from BPM tools as it is not intended for automatic form design</a:t>
            </a:r>
            <a:endParaRPr lang="hr-HR" dirty="0" smtClean="0"/>
          </a:p>
          <a:p>
            <a:pPr lvl="2"/>
            <a:r>
              <a:rPr lang="en-US" dirty="0" smtClean="0"/>
              <a:t>main </a:t>
            </a:r>
            <a:r>
              <a:rPr lang="en-US" dirty="0"/>
              <a:t>purpose is control flow: sequential workflows, flowcharts and state </a:t>
            </a:r>
            <a:r>
              <a:rPr lang="en-US" dirty="0" smtClean="0"/>
              <a:t>machines</a:t>
            </a:r>
          </a:p>
          <a:p>
            <a:pPr lvl="1"/>
            <a:r>
              <a:rPr lang="en-US" sz="2400" dirty="0" smtClean="0"/>
              <a:t>easily used </a:t>
            </a:r>
            <a:r>
              <a:rPr lang="en-US" sz="2400" dirty="0"/>
              <a:t>from an application or exposed as a web service</a:t>
            </a:r>
          </a:p>
          <a:p>
            <a:pPr lvl="1"/>
            <a:r>
              <a:rPr lang="en-US" sz="2400" dirty="0" smtClean="0"/>
              <a:t>workflow </a:t>
            </a:r>
            <a:r>
              <a:rPr lang="en-US" sz="2400" dirty="0" smtClean="0"/>
              <a:t>stored in </a:t>
            </a:r>
            <a:r>
              <a:rPr lang="en-US" sz="2400" dirty="0" err="1" smtClean="0"/>
              <a:t>xaml</a:t>
            </a:r>
            <a:r>
              <a:rPr lang="en-US" sz="2400" dirty="0" smtClean="0"/>
              <a:t> file (except code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en-US" sz="2400" dirty="0" smtClean="0"/>
              <a:t>custom activities) and designed inside Visual Studio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83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280" y="50630"/>
            <a:ext cx="8041440" cy="1008111"/>
          </a:xfrm>
        </p:spPr>
        <p:txBody>
          <a:bodyPr/>
          <a:lstStyle/>
          <a:p>
            <a:r>
              <a:rPr lang="en-US" sz="4000" dirty="0" smtClean="0"/>
              <a:t>An excerpt from the workflow</a:t>
            </a:r>
            <a:r>
              <a:rPr lang="hr-HR" sz="4000" dirty="0" smtClean="0"/>
              <a:t> (1)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588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280" y="50630"/>
            <a:ext cx="8041440" cy="1008111"/>
          </a:xfrm>
        </p:spPr>
        <p:txBody>
          <a:bodyPr/>
          <a:lstStyle/>
          <a:p>
            <a:r>
              <a:rPr lang="en-US" sz="4000" dirty="0"/>
              <a:t>An excerpt from the workflow</a:t>
            </a:r>
            <a:r>
              <a:rPr lang="hr-HR" sz="4000" dirty="0"/>
              <a:t> </a:t>
            </a:r>
            <a:r>
              <a:rPr lang="hr-HR" sz="4000" dirty="0" smtClean="0"/>
              <a:t>(2)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1"/>
            <a:ext cx="8928992" cy="588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3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31" y="1628800"/>
            <a:ext cx="2257425" cy="503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6252968" cy="976213"/>
          </a:xfrm>
        </p:spPr>
        <p:txBody>
          <a:bodyPr/>
          <a:lstStyle/>
          <a:p>
            <a:r>
              <a:rPr lang="hr-HR" dirty="0" err="1" smtClean="0"/>
              <a:t>Workflow</a:t>
            </a:r>
            <a:r>
              <a:rPr lang="hr-HR" dirty="0" smtClean="0"/>
              <a:t> </a:t>
            </a:r>
            <a:r>
              <a:rPr lang="hr-HR" dirty="0" err="1" smtClean="0"/>
              <a:t>Activities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4464496" cy="496855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b</a:t>
            </a:r>
            <a:r>
              <a:rPr lang="en-US" dirty="0" err="1" smtClean="0"/>
              <a:t>uilt</a:t>
            </a:r>
            <a:r>
              <a:rPr lang="en-US" dirty="0" smtClean="0"/>
              <a:t> in activities</a:t>
            </a:r>
            <a:endParaRPr lang="hr-HR" dirty="0" smtClean="0"/>
          </a:p>
          <a:p>
            <a:r>
              <a:rPr lang="hr-HR" dirty="0" err="1"/>
              <a:t>c</a:t>
            </a:r>
            <a:r>
              <a:rPr lang="hr-HR" dirty="0" err="1" smtClean="0"/>
              <a:t>ustom</a:t>
            </a:r>
            <a:r>
              <a:rPr lang="hr-HR" dirty="0" smtClean="0"/>
              <a:t> </a:t>
            </a:r>
            <a:r>
              <a:rPr lang="hr-HR" dirty="0" err="1" smtClean="0"/>
              <a:t>ones</a:t>
            </a:r>
            <a:endParaRPr lang="hr-HR" dirty="0" smtClean="0"/>
          </a:p>
          <a:p>
            <a:pPr lvl="1"/>
            <a:r>
              <a:rPr lang="hr-HR" dirty="0" err="1" smtClean="0"/>
              <a:t>simple</a:t>
            </a:r>
            <a:r>
              <a:rPr lang="hr-HR" dirty="0" smtClean="0"/>
              <a:t> </a:t>
            </a:r>
            <a:r>
              <a:rPr lang="hr-HR" dirty="0" err="1" smtClean="0"/>
              <a:t>sequential</a:t>
            </a:r>
            <a:r>
              <a:rPr lang="hr-HR" dirty="0" smtClean="0"/>
              <a:t> </a:t>
            </a:r>
            <a:r>
              <a:rPr lang="hr-HR" dirty="0" err="1" smtClean="0"/>
              <a:t>activities</a:t>
            </a:r>
            <a:r>
              <a:rPr lang="hr-HR" dirty="0"/>
              <a:t> </a:t>
            </a:r>
            <a:r>
              <a:rPr lang="hr-HR" dirty="0" smtClean="0"/>
              <a:t>(</a:t>
            </a:r>
            <a:r>
              <a:rPr lang="hr-HR" dirty="0" err="1" smtClean="0"/>
              <a:t>extending</a:t>
            </a:r>
            <a:r>
              <a:rPr lang="hr-HR" dirty="0" smtClean="0"/>
              <a:t> </a:t>
            </a:r>
            <a:r>
              <a:rPr lang="hr-HR" i="1" dirty="0" err="1" smtClean="0"/>
              <a:t>CodeActivity</a:t>
            </a:r>
            <a:r>
              <a:rPr lang="hr-HR" dirty="0" smtClean="0"/>
              <a:t>)</a:t>
            </a:r>
            <a:endParaRPr lang="hr-HR" dirty="0"/>
          </a:p>
          <a:p>
            <a:pPr lvl="1"/>
            <a:r>
              <a:rPr lang="hr-HR" dirty="0" err="1" smtClean="0"/>
              <a:t>long</a:t>
            </a:r>
            <a:r>
              <a:rPr lang="hr-HR" dirty="0" smtClean="0"/>
              <a:t> </a:t>
            </a:r>
            <a:r>
              <a:rPr lang="hr-HR" dirty="0" err="1" smtClean="0"/>
              <a:t>running</a:t>
            </a:r>
            <a:r>
              <a:rPr lang="hr-HR" dirty="0" smtClean="0"/>
              <a:t> </a:t>
            </a:r>
            <a:r>
              <a:rPr lang="hr-HR" dirty="0" err="1" smtClean="0"/>
              <a:t>activities</a:t>
            </a:r>
            <a:r>
              <a:rPr lang="hr-HR" dirty="0"/>
              <a:t> (</a:t>
            </a:r>
            <a:r>
              <a:rPr lang="hr-HR" i="1" dirty="0" err="1" smtClean="0"/>
              <a:t>AsyncCodeActivity</a:t>
            </a:r>
            <a:r>
              <a:rPr lang="hr-HR" dirty="0" smtClean="0"/>
              <a:t>)</a:t>
            </a:r>
            <a:endParaRPr lang="hr-HR" dirty="0"/>
          </a:p>
          <a:p>
            <a:pPr lvl="1"/>
            <a:r>
              <a:rPr lang="hr-HR" dirty="0" err="1" smtClean="0"/>
              <a:t>complex</a:t>
            </a:r>
            <a:r>
              <a:rPr lang="hr-HR" dirty="0" smtClean="0"/>
              <a:t> </a:t>
            </a:r>
            <a:r>
              <a:rPr lang="hr-HR" dirty="0" err="1" smtClean="0"/>
              <a:t>activities</a:t>
            </a:r>
            <a:r>
              <a:rPr lang="hr-HR" dirty="0" smtClean="0"/>
              <a:t> </a:t>
            </a:r>
            <a:r>
              <a:rPr lang="hr-HR" dirty="0"/>
              <a:t>(</a:t>
            </a:r>
            <a:r>
              <a:rPr lang="hr-HR" i="1" dirty="0" err="1" smtClean="0"/>
              <a:t>NativeActivity</a:t>
            </a:r>
            <a:r>
              <a:rPr lang="hr-HR" dirty="0" smtClean="0"/>
              <a:t>) - </a:t>
            </a:r>
            <a:r>
              <a:rPr lang="hr-HR" dirty="0" err="1" smtClean="0"/>
              <a:t>e.g</a:t>
            </a:r>
            <a:r>
              <a:rPr lang="hr-HR" dirty="0" smtClean="0"/>
              <a:t>. </a:t>
            </a:r>
            <a:r>
              <a:rPr lang="hr-HR" dirty="0" err="1" smtClean="0"/>
              <a:t>composite</a:t>
            </a:r>
            <a:r>
              <a:rPr lang="hr-HR" dirty="0" smtClean="0"/>
              <a:t> </a:t>
            </a:r>
            <a:r>
              <a:rPr lang="hr-HR" dirty="0" err="1" smtClean="0"/>
              <a:t>activities</a:t>
            </a:r>
            <a:endParaRPr lang="hr-HR" dirty="0" smtClean="0"/>
          </a:p>
          <a:p>
            <a:pPr lvl="1"/>
            <a:r>
              <a:rPr lang="hr-HR" dirty="0" err="1"/>
              <a:t>c</a:t>
            </a:r>
            <a:r>
              <a:rPr lang="hr-HR" dirty="0" err="1" smtClean="0"/>
              <a:t>ombination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existing</a:t>
            </a:r>
            <a:r>
              <a:rPr lang="hr-HR" dirty="0" smtClean="0"/>
              <a:t> </a:t>
            </a:r>
            <a:r>
              <a:rPr lang="hr-HR" dirty="0" err="1" smtClean="0"/>
              <a:t>ones</a:t>
            </a:r>
            <a:r>
              <a:rPr lang="hr-HR" dirty="0" smtClean="0"/>
              <a:t> (mini-</a:t>
            </a:r>
            <a:r>
              <a:rPr lang="hr-HR" dirty="0" err="1" smtClean="0"/>
              <a:t>workflow</a:t>
            </a:r>
            <a:r>
              <a:rPr lang="hr-HR" dirty="0" smtClean="0"/>
              <a:t>)</a:t>
            </a:r>
          </a:p>
          <a:p>
            <a:r>
              <a:rPr lang="hr-HR" dirty="0" err="1"/>
              <a:t>e</a:t>
            </a:r>
            <a:r>
              <a:rPr lang="hr-HR" dirty="0" err="1" smtClean="0"/>
              <a:t>ach</a:t>
            </a:r>
            <a:r>
              <a:rPr lang="hr-HR" dirty="0" smtClean="0"/>
              <a:t> </a:t>
            </a:r>
            <a:r>
              <a:rPr lang="hr-HR" dirty="0" err="1" smtClean="0"/>
              <a:t>activitiy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Input</a:t>
            </a:r>
            <a:r>
              <a:rPr lang="hr-HR" dirty="0" smtClean="0"/>
              <a:t>/</a:t>
            </a:r>
            <a:r>
              <a:rPr lang="hr-HR" dirty="0" err="1" smtClean="0"/>
              <a:t>Output</a:t>
            </a:r>
            <a:r>
              <a:rPr lang="hr-HR" dirty="0" smtClean="0"/>
              <a:t> </a:t>
            </a:r>
            <a:r>
              <a:rPr lang="hr-HR" dirty="0" err="1" smtClean="0"/>
              <a:t>arguments</a:t>
            </a:r>
            <a:endParaRPr lang="hr-HR" dirty="0" smtClean="0"/>
          </a:p>
          <a:p>
            <a:r>
              <a:rPr lang="hr-HR" dirty="0" err="1"/>
              <a:t>w</a:t>
            </a:r>
            <a:r>
              <a:rPr lang="hr-HR" dirty="0" err="1" smtClean="0"/>
              <a:t>orkflow</a:t>
            </a:r>
            <a:r>
              <a:rPr lang="hr-HR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own </a:t>
            </a:r>
            <a:r>
              <a:rPr lang="hr-HR" dirty="0" err="1" smtClean="0"/>
              <a:t>variables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"/>
            <a:ext cx="2162175" cy="666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TC101790492[[fn=Blok za crtanje]]</Template>
  <TotalTime>20468</TotalTime>
  <Words>912</Words>
  <Application>Microsoft Office PowerPoint</Application>
  <PresentationFormat>Prikaz na zaslonu (4:3)</PresentationFormat>
  <Paragraphs>114</Paragraphs>
  <Slides>13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Sketchbook</vt:lpstr>
      <vt:lpstr>Workflow API and workflow services </vt:lpstr>
      <vt:lpstr>What is workflow?</vt:lpstr>
      <vt:lpstr>Case study context -  simplified description</vt:lpstr>
      <vt:lpstr>Biodiversity and ecological niche analysis</vt:lpstr>
      <vt:lpstr>Why Workflow?</vt:lpstr>
      <vt:lpstr>Why Windows Workflow Foundation?</vt:lpstr>
      <vt:lpstr>An excerpt from the workflow (1)</vt:lpstr>
      <vt:lpstr>An excerpt from the workflow (2)</vt:lpstr>
      <vt:lpstr>Workflow Activities</vt:lpstr>
      <vt:lpstr>What have been done</vt:lpstr>
      <vt:lpstr>Exposing workflow as a web service</vt:lpstr>
      <vt:lpstr>Problems</vt:lpstr>
      <vt:lpstr>Conclusion</vt:lpstr>
    </vt:vector>
  </TitlesOfParts>
  <Company>FER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Workflow API and workflow services </dc:title>
  <dc:creator>Boris Milašinović</dc:creator>
  <cp:lastModifiedBy>Boris Milašinović</cp:lastModifiedBy>
  <cp:revision>79</cp:revision>
  <dcterms:created xsi:type="dcterms:W3CDTF">2013-08-08T07:04:04Z</dcterms:created>
  <dcterms:modified xsi:type="dcterms:W3CDTF">2013-08-31T07:39:26Z</dcterms:modified>
</cp:coreProperties>
</file>